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ACF-DC04-407A-9186-89A4F91082F1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880E-333D-4B31-B899-52B4D2C467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03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ACF-DC04-407A-9186-89A4F91082F1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880E-333D-4B31-B899-52B4D2C467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044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ACF-DC04-407A-9186-89A4F91082F1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880E-333D-4B31-B899-52B4D2C467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99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ACF-DC04-407A-9186-89A4F91082F1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880E-333D-4B31-B899-52B4D2C467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27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ACF-DC04-407A-9186-89A4F91082F1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880E-333D-4B31-B899-52B4D2C467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01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ACF-DC04-407A-9186-89A4F91082F1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880E-333D-4B31-B899-52B4D2C467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30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ACF-DC04-407A-9186-89A4F91082F1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880E-333D-4B31-B899-52B4D2C467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06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ACF-DC04-407A-9186-89A4F91082F1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880E-333D-4B31-B899-52B4D2C467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370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ACF-DC04-407A-9186-89A4F91082F1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880E-333D-4B31-B899-52B4D2C467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51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ACF-DC04-407A-9186-89A4F91082F1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880E-333D-4B31-B899-52B4D2C467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38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ACF-DC04-407A-9186-89A4F91082F1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1880E-333D-4B31-B899-52B4D2C467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30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72ACF-DC04-407A-9186-89A4F91082F1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1880E-333D-4B31-B899-52B4D2C467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82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s.google.com/a/infostc.org/forum/#!forum/stc-dosoka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c-dosokai-jimukyoku@infostc.or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ites.google.com/a/infostc.org/dosokai/membe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roups.google.com/a/infostc.org/forum/#!forum/stc-dosokai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9208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「</a:t>
            </a:r>
            <a:r>
              <a:rPr kumimoji="1" lang="en-US" altLang="ja-JP" dirty="0"/>
              <a:t>STC</a:t>
            </a:r>
            <a:r>
              <a:rPr kumimoji="1" lang="ja-JP" altLang="en-US" dirty="0"/>
              <a:t>同窓会」</a:t>
            </a:r>
            <a:r>
              <a:rPr kumimoji="1" lang="ja-JP" altLang="en-US" dirty="0" smtClean="0"/>
              <a:t>グループウエア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取り扱い説明</a:t>
            </a:r>
            <a:endParaRPr kumimoji="1" lang="ja-JP" altLang="en-US" sz="2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491880" y="4700736"/>
            <a:ext cx="5288632" cy="1752600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2016/09/29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作成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澁田　亮太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2016/11/04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追記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椎木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由美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2016/11/15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レイアウト修正および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web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アップ：澁田　亮太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828110" y="2060848"/>
            <a:ext cx="7920354" cy="18300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ja-JP" sz="2200" dirty="0" smtClean="0"/>
              <a:t>①グループウエア（メーリングリスト）のメンテ方法・手順</a:t>
            </a:r>
            <a:br>
              <a:rPr lang="ja-JP" altLang="ja-JP" sz="2200" dirty="0" smtClean="0"/>
            </a:br>
            <a:r>
              <a:rPr lang="ja-JP" altLang="ja-JP" sz="2200" dirty="0" smtClean="0"/>
              <a:t>②</a:t>
            </a:r>
            <a:r>
              <a:rPr lang="en-US" altLang="ja-JP" sz="2200" dirty="0" smtClean="0"/>
              <a:t>web</a:t>
            </a:r>
            <a:r>
              <a:rPr lang="ja-JP" altLang="ja-JP" sz="2200" dirty="0" smtClean="0"/>
              <a:t>の会員一覧に表示される「同窓会会員一覧」のメンテ方法</a:t>
            </a:r>
            <a:br>
              <a:rPr lang="ja-JP" altLang="ja-JP" sz="2200" dirty="0" smtClean="0"/>
            </a:br>
            <a:r>
              <a:rPr lang="ja-JP" altLang="ja-JP" sz="2200" dirty="0" smtClean="0"/>
              <a:t>③事務局からのメール発信</a:t>
            </a:r>
            <a:r>
              <a:rPr lang="ja-JP" altLang="en-US" sz="2200" dirty="0" smtClean="0"/>
              <a:t>方法</a:t>
            </a:r>
            <a:endParaRPr lang="ja-JP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22757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52934"/>
          </a:xfrm>
        </p:spPr>
        <p:txBody>
          <a:bodyPr>
            <a:noAutofit/>
          </a:bodyPr>
          <a:lstStyle/>
          <a:p>
            <a:r>
              <a:rPr lang="ja-JP" altLang="ja-JP" sz="2400" dirty="0"/>
              <a:t>①グループウエア（メーリングリスト）のメンテ方法・</a:t>
            </a:r>
            <a:r>
              <a:rPr lang="ja-JP" altLang="ja-JP" sz="2400" dirty="0" smtClean="0"/>
              <a:t>手順</a:t>
            </a:r>
            <a:endParaRPr kumimoji="1" lang="ja-JP" altLang="en-US" sz="1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199"/>
            <a:ext cx="603461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四角形吹き出し 3"/>
          <p:cNvSpPr/>
          <p:nvPr/>
        </p:nvSpPr>
        <p:spPr>
          <a:xfrm>
            <a:off x="107504" y="4365104"/>
            <a:ext cx="1368152" cy="1512168"/>
          </a:xfrm>
          <a:prstGeom prst="wedgeRectCallout">
            <a:avLst>
              <a:gd name="adj1" fmla="val 64664"/>
              <a:gd name="adj2" fmla="val -3439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メーリングリストのメンテはまずここで選択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この画面は「</a:t>
            </a:r>
            <a:r>
              <a:rPr kumimoji="1" lang="en-US" altLang="ja-JP" sz="1400" dirty="0">
                <a:solidFill>
                  <a:schemeClr val="tx1"/>
                </a:solidFill>
              </a:rPr>
              <a:t>STC-</a:t>
            </a:r>
            <a:r>
              <a:rPr kumimoji="1" lang="en-US" altLang="ja-JP" sz="1400" dirty="0" err="1">
                <a:solidFill>
                  <a:schemeClr val="tx1"/>
                </a:solidFill>
              </a:rPr>
              <a:t>Dosokai</a:t>
            </a:r>
            <a:r>
              <a:rPr kumimoji="1" lang="ja-JP" altLang="en-US" sz="1400" dirty="0">
                <a:solidFill>
                  <a:schemeClr val="tx1"/>
                </a:solidFill>
              </a:rPr>
              <a:t>」を選択したもの</a:t>
            </a:r>
          </a:p>
        </p:txBody>
      </p:sp>
      <p:sp>
        <p:nvSpPr>
          <p:cNvPr id="6" name="四角形吹き出し 5"/>
          <p:cNvSpPr/>
          <p:nvPr/>
        </p:nvSpPr>
        <p:spPr>
          <a:xfrm>
            <a:off x="3995936" y="2348880"/>
            <a:ext cx="1728192" cy="648072"/>
          </a:xfrm>
          <a:prstGeom prst="wedgeRectCallout">
            <a:avLst>
              <a:gd name="adj1" fmla="val 55371"/>
              <a:gd name="adj2" fmla="val 6541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メンバーを管理するにはここから</a:t>
            </a:r>
          </a:p>
        </p:txBody>
      </p:sp>
      <p:sp>
        <p:nvSpPr>
          <p:cNvPr id="7" name="四角形吹き出し 6"/>
          <p:cNvSpPr/>
          <p:nvPr/>
        </p:nvSpPr>
        <p:spPr>
          <a:xfrm>
            <a:off x="6948264" y="3140968"/>
            <a:ext cx="1872208" cy="864096"/>
          </a:xfrm>
          <a:prstGeom prst="wedgeRectCallout">
            <a:avLst>
              <a:gd name="adj1" fmla="val -99114"/>
              <a:gd name="adj2" fmla="val -1111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発信を保留しているメッセージはここ。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確認して</a:t>
            </a:r>
            <a:r>
              <a:rPr kumimoji="1" lang="en-US" altLang="ja-JP" sz="1400" dirty="0">
                <a:solidFill>
                  <a:schemeClr val="tx1"/>
                </a:solidFill>
              </a:rPr>
              <a:t>OK</a:t>
            </a:r>
            <a:r>
              <a:rPr kumimoji="1" lang="ja-JP" altLang="en-US" sz="1400" dirty="0">
                <a:solidFill>
                  <a:schemeClr val="tx1"/>
                </a:solidFill>
              </a:rPr>
              <a:t>なら投稿。</a:t>
            </a:r>
          </a:p>
        </p:txBody>
      </p:sp>
      <p:sp>
        <p:nvSpPr>
          <p:cNvPr id="8" name="四角形吹き出し 7"/>
          <p:cNvSpPr/>
          <p:nvPr/>
        </p:nvSpPr>
        <p:spPr>
          <a:xfrm>
            <a:off x="6948264" y="4797152"/>
            <a:ext cx="1872208" cy="1080120"/>
          </a:xfrm>
          <a:prstGeom prst="wedgeRectCallout">
            <a:avLst>
              <a:gd name="adj1" fmla="val -98899"/>
              <a:gd name="adj2" fmla="val -8078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</a:rPr>
              <a:t>STC-</a:t>
            </a:r>
            <a:r>
              <a:rPr lang="en-US" altLang="ja-JP" sz="1400" dirty="0" err="1">
                <a:solidFill>
                  <a:schemeClr val="tx1"/>
                </a:solidFill>
              </a:rPr>
              <a:t>Dosokai</a:t>
            </a:r>
            <a:r>
              <a:rPr lang="ja-JP" altLang="en-US" sz="1400" dirty="0">
                <a:solidFill>
                  <a:schemeClr val="tx1"/>
                </a:solidFill>
              </a:rPr>
              <a:t>に届いたメッセージ。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選択すると、「操作」で既読や削除ができる。</a:t>
            </a:r>
          </a:p>
        </p:txBody>
      </p:sp>
      <p:sp>
        <p:nvSpPr>
          <p:cNvPr id="9" name="四角形吹き出し 8"/>
          <p:cNvSpPr/>
          <p:nvPr/>
        </p:nvSpPr>
        <p:spPr>
          <a:xfrm>
            <a:off x="1554691" y="5440518"/>
            <a:ext cx="1368152" cy="1371289"/>
          </a:xfrm>
          <a:prstGeom prst="wedgeRectCallout">
            <a:avLst>
              <a:gd name="adj1" fmla="val 30616"/>
              <a:gd name="adj2" fmla="val -11858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「</a:t>
            </a:r>
            <a:r>
              <a:rPr kumimoji="1" lang="en-US" altLang="ja-JP" sz="1400" dirty="0">
                <a:solidFill>
                  <a:schemeClr val="tx1"/>
                </a:solidFill>
              </a:rPr>
              <a:t>STC-</a:t>
            </a:r>
            <a:r>
              <a:rPr kumimoji="1" lang="en-US" altLang="ja-JP" sz="1400" dirty="0" err="1">
                <a:solidFill>
                  <a:schemeClr val="tx1"/>
                </a:solidFill>
              </a:rPr>
              <a:t>Dosokai</a:t>
            </a:r>
            <a:r>
              <a:rPr kumimoji="1" lang="en-US" altLang="ja-JP" sz="1400" dirty="0">
                <a:solidFill>
                  <a:schemeClr val="tx1"/>
                </a:solidFill>
              </a:rPr>
              <a:t>-</a:t>
            </a:r>
            <a:r>
              <a:rPr kumimoji="1" lang="en-US" altLang="ja-JP" sz="1400" dirty="0" err="1">
                <a:solidFill>
                  <a:schemeClr val="tx1"/>
                </a:solidFill>
              </a:rPr>
              <a:t>jimukyoku</a:t>
            </a:r>
            <a:r>
              <a:rPr kumimoji="1" lang="ja-JP" altLang="en-US" sz="1400" dirty="0">
                <a:solidFill>
                  <a:schemeClr val="tx1"/>
                </a:solidFill>
              </a:rPr>
              <a:t>」を選択</a:t>
            </a:r>
            <a:r>
              <a:rPr lang="ja-JP" altLang="en-US" sz="1400" dirty="0">
                <a:solidFill>
                  <a:schemeClr val="tx1"/>
                </a:solidFill>
              </a:rPr>
              <a:t>すれば、同様に、メンバーの編集、追加が可能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323528" y="836712"/>
            <a:ext cx="82296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400" dirty="0" smtClean="0">
                <a:hlinkClick r:id="rId3"/>
              </a:rPr>
              <a:t>https://groups.google.com/a/infostc.org/forum/#!forum/stc-dosokai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7452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/>
              <a:t>①</a:t>
            </a:r>
            <a:r>
              <a:rPr kumimoji="1" lang="en-US" altLang="ja-JP" sz="2400" dirty="0" smtClean="0"/>
              <a:t>-2</a:t>
            </a:r>
            <a:r>
              <a:rPr kumimoji="1" lang="ja-JP" altLang="en-US" sz="2400" dirty="0" smtClean="0"/>
              <a:t>　「</a:t>
            </a:r>
            <a:r>
              <a:rPr kumimoji="1" lang="ja-JP" altLang="en-US" sz="2400" dirty="0"/>
              <a:t>管理」をクリックすると</a:t>
            </a:r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四角形吹き出し 6"/>
          <p:cNvSpPr/>
          <p:nvPr/>
        </p:nvSpPr>
        <p:spPr>
          <a:xfrm>
            <a:off x="7415808" y="4005064"/>
            <a:ext cx="1476672" cy="648072"/>
          </a:xfrm>
          <a:prstGeom prst="wedgeRectCallout">
            <a:avLst>
              <a:gd name="adj1" fmla="val -86749"/>
              <a:gd name="adj2" fmla="val 1271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登録者の一覧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四角形吹き出し 10"/>
          <p:cNvSpPr/>
          <p:nvPr/>
        </p:nvSpPr>
        <p:spPr>
          <a:xfrm>
            <a:off x="1331640" y="2158861"/>
            <a:ext cx="1476672" cy="648072"/>
          </a:xfrm>
          <a:prstGeom prst="wedgeRectCallout">
            <a:avLst>
              <a:gd name="adj1" fmla="val 78876"/>
              <a:gd name="adj2" fmla="val 17591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1.</a:t>
            </a:r>
            <a:r>
              <a:rPr lang="ja-JP" altLang="en-US" sz="1400" dirty="0" smtClean="0">
                <a:solidFill>
                  <a:schemeClr val="tx1"/>
                </a:solidFill>
              </a:rPr>
              <a:t>チェック</a:t>
            </a:r>
            <a:r>
              <a:rPr lang="ja-JP" altLang="en-US" sz="1400" dirty="0">
                <a:solidFill>
                  <a:schemeClr val="tx1"/>
                </a:solidFill>
              </a:rPr>
              <a:t>すると「操作」にて削除などができる。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四角形吹き出し 11"/>
          <p:cNvSpPr/>
          <p:nvPr/>
        </p:nvSpPr>
        <p:spPr>
          <a:xfrm>
            <a:off x="179512" y="3364240"/>
            <a:ext cx="1476672" cy="1720944"/>
          </a:xfrm>
          <a:prstGeom prst="wedgeRectCallout">
            <a:avLst>
              <a:gd name="adj1" fmla="val 62068"/>
              <a:gd name="adj2" fmla="val -917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新しいメンバーを追加するにはここ（メンバーを直接追加）をクリック（次ページへ）。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四角形吹き出し 7"/>
          <p:cNvSpPr/>
          <p:nvPr/>
        </p:nvSpPr>
        <p:spPr>
          <a:xfrm>
            <a:off x="4716016" y="1834825"/>
            <a:ext cx="1476672" cy="648072"/>
          </a:xfrm>
          <a:prstGeom prst="wedgeRectCallout">
            <a:avLst>
              <a:gd name="adj1" fmla="val 5839"/>
              <a:gd name="adj2" fmla="val 10536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2.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「操作」で「グループからの削除」などを実行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98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/>
              <a:t>①</a:t>
            </a:r>
            <a:r>
              <a:rPr kumimoji="1" lang="en-US" altLang="ja-JP" sz="2400" dirty="0" smtClean="0"/>
              <a:t>-3</a:t>
            </a:r>
            <a:r>
              <a:rPr kumimoji="1" lang="ja-JP" altLang="en-US" sz="2400" dirty="0" smtClean="0"/>
              <a:t>　「</a:t>
            </a:r>
            <a:r>
              <a:rPr kumimoji="1" lang="ja-JP" altLang="en-US" sz="2400" dirty="0"/>
              <a:t>メンバーを直接追加」をクリックすると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四角形吹き出し 4"/>
          <p:cNvSpPr/>
          <p:nvPr/>
        </p:nvSpPr>
        <p:spPr>
          <a:xfrm>
            <a:off x="7308304" y="3356992"/>
            <a:ext cx="1476672" cy="648072"/>
          </a:xfrm>
          <a:prstGeom prst="wedgeRectCallout">
            <a:avLst>
              <a:gd name="adj1" fmla="val -86749"/>
              <a:gd name="adj2" fmla="val 1271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1.</a:t>
            </a:r>
            <a:r>
              <a:rPr lang="ja-JP" altLang="en-US" sz="1400" dirty="0" smtClean="0">
                <a:solidFill>
                  <a:schemeClr val="tx1"/>
                </a:solidFill>
              </a:rPr>
              <a:t>ここ</a:t>
            </a:r>
            <a:r>
              <a:rPr lang="ja-JP" altLang="en-US" sz="1400" dirty="0">
                <a:solidFill>
                  <a:schemeClr val="tx1"/>
                </a:solidFill>
              </a:rPr>
              <a:t>にメンバーを入力。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四角形吹き出し 5"/>
          <p:cNvSpPr/>
          <p:nvPr/>
        </p:nvSpPr>
        <p:spPr>
          <a:xfrm>
            <a:off x="7668344" y="4365104"/>
            <a:ext cx="1224136" cy="720080"/>
          </a:xfrm>
          <a:prstGeom prst="wedgeRectCallout">
            <a:avLst>
              <a:gd name="adj1" fmla="val -86749"/>
              <a:gd name="adj2" fmla="val 1271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2.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ここ</a:t>
            </a:r>
            <a:r>
              <a:rPr kumimoji="1" lang="ja-JP" altLang="en-US" sz="1400" dirty="0">
                <a:solidFill>
                  <a:schemeClr val="tx1"/>
                </a:solidFill>
              </a:rPr>
              <a:t>に招待メッセージを。文面例。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91880" y="4221088"/>
            <a:ext cx="3816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STC</a:t>
            </a:r>
            <a:r>
              <a:rPr kumimoji="1" lang="ja-JP" altLang="en-US" sz="1000" dirty="0"/>
              <a:t>同窓会入会</a:t>
            </a:r>
            <a:r>
              <a:rPr lang="ja-JP" altLang="en-US" sz="1000" dirty="0"/>
              <a:t>のご連絡をありがとうございます。</a:t>
            </a:r>
            <a:r>
              <a:rPr kumimoji="1" lang="ja-JP" altLang="en-US" sz="1000" dirty="0"/>
              <a:t>登録が完了しましたのでお知らせいたします。今後は、</a:t>
            </a:r>
            <a:endParaRPr kumimoji="1" lang="en-US" altLang="ja-JP" sz="1000" dirty="0"/>
          </a:p>
          <a:p>
            <a:r>
              <a:rPr lang="en-US" altLang="ja-JP" sz="1000" dirty="0">
                <a:hlinkClick r:id="rId3"/>
              </a:rPr>
              <a:t>stc-dosokai-jimukyoku@infostc.org</a:t>
            </a:r>
            <a:r>
              <a:rPr lang="ja-JP" altLang="en-US" sz="1000" dirty="0"/>
              <a:t>からのメッセージの受信、また同アドレスへのメッセージ発信を開始できます。</a:t>
            </a:r>
            <a:endParaRPr lang="en-US" altLang="ja-JP" sz="1000" dirty="0"/>
          </a:p>
          <a:p>
            <a:r>
              <a:rPr lang="ja-JP" altLang="en-US" sz="1000" dirty="0"/>
              <a:t>ご不明の点は、事務局　</a:t>
            </a:r>
            <a:endParaRPr lang="en-US" altLang="ja-JP" sz="1000" dirty="0"/>
          </a:p>
          <a:p>
            <a:r>
              <a:rPr lang="en-US" altLang="ja-JP" sz="1000" dirty="0">
                <a:hlinkClick r:id="rId3"/>
              </a:rPr>
              <a:t>stc-dosokai-jimukyoku@infostc.org</a:t>
            </a:r>
            <a:r>
              <a:rPr lang="ja-JP" altLang="en-US" sz="1000" dirty="0"/>
              <a:t>にご連絡ください。</a:t>
            </a:r>
            <a:endParaRPr kumimoji="1" lang="ja-JP" altLang="en-US" sz="1000" dirty="0"/>
          </a:p>
        </p:txBody>
      </p:sp>
      <p:sp>
        <p:nvSpPr>
          <p:cNvPr id="7" name="四角形吹き出し 6"/>
          <p:cNvSpPr/>
          <p:nvPr/>
        </p:nvSpPr>
        <p:spPr>
          <a:xfrm>
            <a:off x="4427984" y="1600200"/>
            <a:ext cx="2088232" cy="1036712"/>
          </a:xfrm>
          <a:prstGeom prst="wedgeRectCallout">
            <a:avLst>
              <a:gd name="adj1" fmla="val -51142"/>
              <a:gd name="adj2" fmla="val 7088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3.</a:t>
            </a:r>
            <a:r>
              <a:rPr lang="ja-JP" altLang="en-US" sz="1400" dirty="0" smtClean="0">
                <a:solidFill>
                  <a:schemeClr val="tx1"/>
                </a:solidFill>
              </a:rPr>
              <a:t>追加</a:t>
            </a:r>
            <a:r>
              <a:rPr lang="ja-JP" altLang="en-US" sz="1400" dirty="0">
                <a:solidFill>
                  <a:schemeClr val="tx1"/>
                </a:solidFill>
              </a:rPr>
              <a:t>ボタンをおすと、メールが出ると同時に、リストに追加されます。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ja-JP" altLang="ja-JP" sz="2400" dirty="0"/>
              <a:t>②</a:t>
            </a:r>
            <a:r>
              <a:rPr lang="en-US" altLang="ja-JP" sz="2400" dirty="0"/>
              <a:t>web</a:t>
            </a:r>
            <a:r>
              <a:rPr lang="ja-JP" altLang="ja-JP" sz="2400" dirty="0"/>
              <a:t>の会員一覧に表示される「同窓会会員一覧」のメンテ方法</a:t>
            </a:r>
            <a:endParaRPr kumimoji="1" lang="ja-JP" altLang="en-US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971600" y="1196752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hlinkClick r:id="rId2"/>
              </a:rPr>
              <a:t>https://sites.google.com/a/infostc.org/dosokai/member</a:t>
            </a:r>
            <a:endParaRPr lang="en-US" altLang="ja-JP" dirty="0"/>
          </a:p>
          <a:p>
            <a:pPr algn="ctr"/>
            <a:endParaRPr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8562" y="1657817"/>
            <a:ext cx="3463479" cy="2388497"/>
          </a:xfrm>
          <a:prstGeom prst="rect">
            <a:avLst/>
          </a:prstGeom>
        </p:spPr>
      </p:pic>
      <p:sp>
        <p:nvSpPr>
          <p:cNvPr id="6" name="四角形吹き出し 5"/>
          <p:cNvSpPr/>
          <p:nvPr/>
        </p:nvSpPr>
        <p:spPr>
          <a:xfrm>
            <a:off x="4572001" y="2406746"/>
            <a:ext cx="1512168" cy="864096"/>
          </a:xfrm>
          <a:prstGeom prst="wedgeRectCallout">
            <a:avLst>
              <a:gd name="adj1" fmla="val -51142"/>
              <a:gd name="adj2" fmla="val 7088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管理用をクリック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3" y="4034741"/>
            <a:ext cx="6217266" cy="2501109"/>
          </a:xfrm>
          <a:prstGeom prst="rect">
            <a:avLst/>
          </a:prstGeom>
        </p:spPr>
      </p:pic>
      <p:sp>
        <p:nvSpPr>
          <p:cNvPr id="8" name="四角形吹き出し 7"/>
          <p:cNvSpPr/>
          <p:nvPr/>
        </p:nvSpPr>
        <p:spPr>
          <a:xfrm>
            <a:off x="5580112" y="3429000"/>
            <a:ext cx="2632623" cy="972108"/>
          </a:xfrm>
          <a:prstGeom prst="wedgeRectCallout">
            <a:avLst>
              <a:gd name="adj1" fmla="val -84094"/>
              <a:gd name="adj2" fmla="val 11117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各項目を手入力</a:t>
            </a:r>
            <a:r>
              <a:rPr lang="ja-JP" altLang="en-US" sz="1400" dirty="0">
                <a:solidFill>
                  <a:schemeClr val="tx1"/>
                </a:solidFill>
              </a:rPr>
              <a:t>。（自動保存されます。</a:t>
            </a:r>
            <a:r>
              <a:rPr lang="ja-JP" altLang="en-US" sz="1400" dirty="0" smtClean="0">
                <a:solidFill>
                  <a:schemeClr val="tx1"/>
                </a:solidFill>
              </a:rPr>
              <a:t>）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「ふりがな」はひらがなに統一しましょう。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0" name="四角形吹き出し 9"/>
          <p:cNvSpPr/>
          <p:nvPr/>
        </p:nvSpPr>
        <p:spPr>
          <a:xfrm>
            <a:off x="107505" y="3068960"/>
            <a:ext cx="1512168" cy="2664296"/>
          </a:xfrm>
          <a:prstGeom prst="wedgeRectCallout">
            <a:avLst>
              <a:gd name="adj1" fmla="val 44989"/>
              <a:gd name="adj2" fmla="val 5489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「会員ステータス」を「メンバー」にしたものだけ「会員一覧（公開用）」に表示される。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複数のメルアドを登録する場合は「メルアド追加」などに</a:t>
            </a:r>
            <a:r>
              <a:rPr lang="ja-JP" altLang="en-US" sz="1400" dirty="0" smtClean="0">
                <a:solidFill>
                  <a:schemeClr val="tx1"/>
                </a:solidFill>
              </a:rPr>
              <a:t>すれば公開用に同一会員名が重複しない。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1" name="四角形吹き出し 10"/>
          <p:cNvSpPr/>
          <p:nvPr/>
        </p:nvSpPr>
        <p:spPr>
          <a:xfrm>
            <a:off x="6084169" y="5445224"/>
            <a:ext cx="2632623" cy="792088"/>
          </a:xfrm>
          <a:prstGeom prst="wedgeRectCallout">
            <a:avLst>
              <a:gd name="adj1" fmla="val -57822"/>
              <a:gd name="adj2" fmla="val -2679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「入社年度」は半角数字のみにしないと公開用に反映されない。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89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2400" dirty="0" smtClean="0"/>
              <a:t>②</a:t>
            </a:r>
            <a:r>
              <a:rPr kumimoji="1" lang="en-US" altLang="ja-JP" sz="2400" dirty="0" smtClean="0"/>
              <a:t>-2</a:t>
            </a:r>
            <a:r>
              <a:rPr kumimoji="1" lang="ja-JP" altLang="en-US" sz="2400" dirty="0" smtClean="0"/>
              <a:t>　公開用</a:t>
            </a:r>
            <a:r>
              <a:rPr kumimoji="1" lang="ja-JP" altLang="en-US" sz="2400" dirty="0"/>
              <a:t>では</a:t>
            </a:r>
            <a:r>
              <a:rPr kumimoji="1" lang="ja-JP" altLang="en-US" sz="2400" dirty="0" smtClean="0"/>
              <a:t>、「お名前」「</a:t>
            </a:r>
            <a:r>
              <a:rPr lang="ja-JP" altLang="en-US" sz="2400" dirty="0" smtClean="0"/>
              <a:t>ふりがな」</a:t>
            </a:r>
            <a:r>
              <a:rPr kumimoji="1" lang="ja-JP" altLang="en-US" sz="2400" dirty="0" smtClean="0"/>
              <a:t>「入社年度」「旧姓」が自動的</a:t>
            </a:r>
            <a:r>
              <a:rPr kumimoji="1" lang="ja-JP" altLang="en-US" sz="2400" dirty="0" smtClean="0"/>
              <a:t>に表示</a:t>
            </a:r>
            <a:r>
              <a:rPr lang="ja-JP" altLang="en-US" sz="2400" dirty="0"/>
              <a:t>されます。</a:t>
            </a:r>
            <a:endParaRPr kumimoji="1"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382092"/>
            <a:ext cx="5962650" cy="494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29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87982"/>
            <a:ext cx="8229600" cy="548730"/>
          </a:xfrm>
        </p:spPr>
        <p:txBody>
          <a:bodyPr>
            <a:noAutofit/>
          </a:bodyPr>
          <a:lstStyle/>
          <a:p>
            <a:r>
              <a:rPr lang="ja-JP" altLang="ja-JP" sz="2400" dirty="0"/>
              <a:t>③事務局からのメール発信</a:t>
            </a:r>
            <a:r>
              <a:rPr lang="ja-JP" altLang="en-US" sz="2400" dirty="0" smtClean="0"/>
              <a:t>方法</a:t>
            </a:r>
            <a:endParaRPr kumimoji="1" lang="ja-JP" altLang="en-US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34" y="1440560"/>
            <a:ext cx="6034617" cy="4525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四角形吹き出し 3"/>
          <p:cNvSpPr/>
          <p:nvPr/>
        </p:nvSpPr>
        <p:spPr>
          <a:xfrm>
            <a:off x="405988" y="2388786"/>
            <a:ext cx="1368152" cy="1512168"/>
          </a:xfrm>
          <a:prstGeom prst="wedgeRectCallout">
            <a:avLst>
              <a:gd name="adj1" fmla="val 64664"/>
              <a:gd name="adj2" fmla="val -3439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①事務局からのメール発信はここから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6921" y="3167793"/>
            <a:ext cx="5820644" cy="298823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四角形吹き出し 9"/>
          <p:cNvSpPr/>
          <p:nvPr/>
        </p:nvSpPr>
        <p:spPr>
          <a:xfrm>
            <a:off x="4532364" y="3144870"/>
            <a:ext cx="1553070" cy="1156030"/>
          </a:xfrm>
          <a:prstGeom prst="wedgeRectCallout">
            <a:avLst>
              <a:gd name="adj1" fmla="val -79094"/>
              <a:gd name="adj2" fmla="val 3694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②プルダウンで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「</a:t>
            </a:r>
            <a:r>
              <a:rPr lang="en-US" altLang="ja-JP" sz="1400" dirty="0" smtClean="0">
                <a:solidFill>
                  <a:schemeClr val="tx1"/>
                </a:solidFill>
              </a:rPr>
              <a:t>STC</a:t>
            </a:r>
            <a:r>
              <a:rPr lang="ja-JP" altLang="en-US" sz="1400" dirty="0">
                <a:solidFill>
                  <a:schemeClr val="tx1"/>
                </a:solidFill>
              </a:rPr>
              <a:t>同窓会の代表として投稿</a:t>
            </a:r>
            <a:r>
              <a:rPr lang="ja-JP" altLang="en-US" sz="1400" dirty="0" smtClean="0">
                <a:solidFill>
                  <a:schemeClr val="tx1"/>
                </a:solidFill>
              </a:rPr>
              <a:t>する」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をえらぶ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5434" y="3965078"/>
            <a:ext cx="2698674" cy="259098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四角形吹き出し 11"/>
          <p:cNvSpPr/>
          <p:nvPr/>
        </p:nvSpPr>
        <p:spPr>
          <a:xfrm>
            <a:off x="4986844" y="5629228"/>
            <a:ext cx="1512168" cy="864096"/>
          </a:xfrm>
          <a:prstGeom prst="wedgeRectCallout">
            <a:avLst>
              <a:gd name="adj1" fmla="val 85200"/>
              <a:gd name="adj2" fmla="val -3194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③プルダウンで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「お知らせ</a:t>
            </a:r>
            <a:r>
              <a:rPr lang="ja-JP" altLang="en-US" sz="1400" dirty="0">
                <a:solidFill>
                  <a:schemeClr val="tx1"/>
                </a:solidFill>
              </a:rPr>
              <a:t>を</a:t>
            </a:r>
            <a:r>
              <a:rPr lang="ja-JP" altLang="en-US" sz="1400">
                <a:solidFill>
                  <a:schemeClr val="tx1"/>
                </a:solidFill>
              </a:rPr>
              <a:t>作成</a:t>
            </a:r>
            <a:r>
              <a:rPr lang="ja-JP" altLang="en-US" sz="1400" smtClean="0">
                <a:solidFill>
                  <a:schemeClr val="tx1"/>
                </a:solidFill>
              </a:rPr>
              <a:t>する」をえらぶ。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3" name="四角形吹き出し 12"/>
          <p:cNvSpPr/>
          <p:nvPr/>
        </p:nvSpPr>
        <p:spPr>
          <a:xfrm>
            <a:off x="1189580" y="5400037"/>
            <a:ext cx="1512168" cy="864096"/>
          </a:xfrm>
          <a:prstGeom prst="wedgeRectCallout">
            <a:avLst>
              <a:gd name="adj1" fmla="val 85200"/>
              <a:gd name="adj2" fmla="val -3194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④本文をかく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4" name="四角形吹き出し 13"/>
          <p:cNvSpPr/>
          <p:nvPr/>
        </p:nvSpPr>
        <p:spPr>
          <a:xfrm>
            <a:off x="6444208" y="3036858"/>
            <a:ext cx="1512168" cy="864096"/>
          </a:xfrm>
          <a:prstGeom prst="wedgeRectCallout">
            <a:avLst>
              <a:gd name="adj1" fmla="val -51142"/>
              <a:gd name="adj2" fmla="val 7088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⑤投稿ボタンをおす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800726" y="692696"/>
            <a:ext cx="82296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800" dirty="0" smtClean="0">
                <a:hlinkClick r:id="rId5"/>
              </a:rPr>
              <a:t>https://groups.google.com/a/infostc.org/forum/#!forum/stc-dosokai</a:t>
            </a: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009773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427</Words>
  <Application>Microsoft Office PowerPoint</Application>
  <PresentationFormat>画面に合わせる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「STC同窓会」グループウエア 取り扱い説明</vt:lpstr>
      <vt:lpstr>①グループウエア（メーリングリスト）のメンテ方法・手順</vt:lpstr>
      <vt:lpstr>①-2　「管理」をクリックすると</vt:lpstr>
      <vt:lpstr>①-3　「メンバーを直接追加」をクリックすると</vt:lpstr>
      <vt:lpstr>②webの会員一覧に表示される「同窓会会員一覧」のメンテ方法</vt:lpstr>
      <vt:lpstr>②-2　公開用では、「お名前」「ふりがな」「入社年度」「旧姓」が自動的に表示されます。</vt:lpstr>
      <vt:lpstr>③事務局からのメール発信方法</vt:lpstr>
    </vt:vector>
  </TitlesOfParts>
  <Company>Sony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「STC同窓会」グループウエア</dc:title>
  <dc:creator>Shibuta, Ryota (Production)</dc:creator>
  <cp:lastModifiedBy>Shibuta, Ryota (Production)</cp:lastModifiedBy>
  <cp:revision>23</cp:revision>
  <dcterms:created xsi:type="dcterms:W3CDTF">2016-09-29T05:13:57Z</dcterms:created>
  <dcterms:modified xsi:type="dcterms:W3CDTF">2016-11-15T08:13:54Z</dcterms:modified>
</cp:coreProperties>
</file>